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5" r:id="rId3"/>
    <p:sldId id="257" r:id="rId4"/>
    <p:sldId id="266" r:id="rId5"/>
    <p:sldId id="260" r:id="rId6"/>
    <p:sldId id="261" r:id="rId7"/>
    <p:sldId id="262" r:id="rId8"/>
    <p:sldId id="256"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7" d="100"/>
          <a:sy n="67" d="100"/>
        </p:scale>
        <p:origin x="-147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B9FC18-070A-46A8-85E9-BC6343E29AD4}" type="datetimeFigureOut">
              <a:rPr lang="en-US" smtClean="0"/>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C174E5-6E7F-49DB-AC6C-1069AE332A1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B9FC18-070A-46A8-85E9-BC6343E29AD4}" type="datetimeFigureOut">
              <a:rPr lang="en-US" smtClean="0"/>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C174E5-6E7F-49DB-AC6C-1069AE332A1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B9FC18-070A-46A8-85E9-BC6343E29AD4}" type="datetimeFigureOut">
              <a:rPr lang="en-US" smtClean="0"/>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C174E5-6E7F-49DB-AC6C-1069AE332A1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B9FC18-070A-46A8-85E9-BC6343E29AD4}" type="datetimeFigureOut">
              <a:rPr lang="en-US" smtClean="0"/>
              <a:t>7/29/2024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C174E5-6E7F-49DB-AC6C-1069AE332A1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B9FC18-070A-46A8-85E9-BC6343E29AD4}" type="datetimeFigureOut">
              <a:rPr lang="en-US" smtClean="0"/>
              <a:t>7/29/2024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C174E5-6E7F-49DB-AC6C-1069AE332A1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B9FC18-070A-46A8-85E9-BC6343E29AD4}" type="datetimeFigureOut">
              <a:rPr lang="en-US" smtClean="0"/>
              <a:t>7/29/2024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C174E5-6E7F-49DB-AC6C-1069AE332A1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9FC18-070A-46A8-85E9-BC6343E29AD4}" type="datetimeFigureOut">
              <a:rPr lang="en-US" smtClean="0"/>
              <a:t>7/29/2024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C174E5-6E7F-49DB-AC6C-1069AE332A1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9FC18-070A-46A8-85E9-BC6343E29AD4}" type="datetimeFigureOut">
              <a:rPr lang="en-US" smtClean="0"/>
              <a:t>7/29/2024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C174E5-6E7F-49DB-AC6C-1069AE332A1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9FC18-070A-46A8-85E9-BC6343E29AD4}" type="datetimeFigureOut">
              <a:rPr lang="en-US" smtClean="0"/>
              <a:t>7/29/2024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C174E5-6E7F-49DB-AC6C-1069AE332A1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B9FC18-070A-46A8-85E9-BC6343E29AD4}" type="datetimeFigureOut">
              <a:rPr lang="en-US" smtClean="0"/>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C174E5-6E7F-49DB-AC6C-1069AE332A1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B9FC18-070A-46A8-85E9-BC6343E29AD4}" type="datetimeFigureOut">
              <a:rPr lang="en-US" smtClean="0"/>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C174E5-6E7F-49DB-AC6C-1069AE332A1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B9FC18-070A-46A8-85E9-BC6343E29AD4}" type="datetimeFigureOut">
              <a:rPr lang="en-US" smtClean="0"/>
              <a:t>7/29/2024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C174E5-6E7F-49DB-AC6C-1069AE332A1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28736"/>
            <a:ext cx="9144000" cy="1200329"/>
          </a:xfrm>
          <a:prstGeom prst="rect">
            <a:avLst/>
          </a:prstGeom>
        </p:spPr>
        <p:txBody>
          <a:bodyPr wrap="square">
            <a:spAutoFit/>
          </a:bodyPr>
          <a:lstStyle/>
          <a:p>
            <a:r>
              <a:rPr lang="en-US" dirty="0" smtClean="0"/>
              <a:t>Health and Wellness</a:t>
            </a:r>
          </a:p>
          <a:p>
            <a:r>
              <a:rPr lang="en-US" dirty="0" smtClean="0"/>
              <a:t> IIF-Chandigarh Chapter in association with </a:t>
            </a:r>
            <a:r>
              <a:rPr lang="en-US" dirty="0" err="1" smtClean="0"/>
              <a:t>Jalandhar</a:t>
            </a:r>
            <a:r>
              <a:rPr lang="en-US" dirty="0" smtClean="0"/>
              <a:t> Auto Parts Manufacturers Association (JAMA) </a:t>
            </a:r>
            <a:r>
              <a:rPr lang="en-US" dirty="0" err="1" smtClean="0"/>
              <a:t>organised</a:t>
            </a:r>
            <a:r>
              <a:rPr lang="en-US" dirty="0" smtClean="0"/>
              <a:t> an awareness </a:t>
            </a:r>
            <a:r>
              <a:rPr lang="en-US" dirty="0" err="1" smtClean="0"/>
              <a:t>programme</a:t>
            </a:r>
            <a:r>
              <a:rPr lang="en-US" dirty="0" smtClean="0"/>
              <a:t> on Health and Wellness on April 12, 2023 at Hotel Ramada</a:t>
            </a:r>
            <a:endParaRPr lang="en-US" dirty="0"/>
          </a:p>
        </p:txBody>
      </p:sp>
      <p:pic>
        <p:nvPicPr>
          <p:cNvPr id="4" name="Picture 3" descr="WhatsApp Image 2024-07-29 at 4.04.40 PM.jpeg"/>
          <p:cNvPicPr>
            <a:picLocks noChangeAspect="1"/>
          </p:cNvPicPr>
          <p:nvPr/>
        </p:nvPicPr>
        <p:blipFill>
          <a:blip r:embed="rId2"/>
          <a:stretch>
            <a:fillRect/>
          </a:stretch>
        </p:blipFill>
        <p:spPr>
          <a:xfrm>
            <a:off x="-1" y="2571744"/>
            <a:ext cx="9137883" cy="4071942"/>
          </a:xfrm>
          <a:prstGeom prst="rect">
            <a:avLst/>
          </a:prstGeom>
        </p:spPr>
      </p:pic>
      <p:sp>
        <p:nvSpPr>
          <p:cNvPr id="5" name="Rectangle 4"/>
          <p:cNvSpPr/>
          <p:nvPr/>
        </p:nvSpPr>
        <p:spPr>
          <a:xfrm>
            <a:off x="3571868" y="928670"/>
            <a:ext cx="1249060" cy="369332"/>
          </a:xfrm>
          <a:prstGeom prst="rect">
            <a:avLst/>
          </a:prstGeom>
        </p:spPr>
        <p:txBody>
          <a:bodyPr wrap="none">
            <a:spAutoFit/>
          </a:bodyPr>
          <a:lstStyle/>
          <a:p>
            <a:pPr lvl="0" algn="ctr" fontAlgn="base">
              <a:spcBef>
                <a:spcPct val="0"/>
              </a:spcBef>
              <a:spcAft>
                <a:spcPct val="0"/>
              </a:spcAft>
            </a:pPr>
            <a:r>
              <a:rPr kumimoji="0" lang="en-US" b="1" i="0" u="none" strike="noStrike" cap="none" normalizeH="0" baseline="0" dirty="0" smtClean="0">
                <a:ln>
                  <a:noFill/>
                </a:ln>
                <a:effectLst/>
                <a:latin typeface="Times New Roman" pitchFamily="18" charset="0"/>
                <a:ea typeface="Cambria" pitchFamily="18" charset="0"/>
                <a:cs typeface="Times New Roman" pitchFamily="18" charset="0"/>
              </a:rPr>
              <a:t>April-2023</a:t>
            </a:r>
            <a:endParaRPr kumimoji="0" lang="en-US" b="1" i="0" u="none" strike="noStrike" cap="none" normalizeH="0" baseline="0" dirty="0">
              <a:ln>
                <a:noFill/>
              </a:ln>
              <a:effectLst/>
              <a:latin typeface="Times New Roman" pitchFamily="18" charset="0"/>
              <a:ea typeface="Cambria" pitchFamily="18" charset="0"/>
              <a:cs typeface="Times New Roman" pitchFamily="18" charset="0"/>
            </a:endParaRPr>
          </a:p>
        </p:txBody>
      </p:sp>
      <p:grpSp>
        <p:nvGrpSpPr>
          <p:cNvPr id="6" name="Group 5"/>
          <p:cNvGrpSpPr/>
          <p:nvPr/>
        </p:nvGrpSpPr>
        <p:grpSpPr>
          <a:xfrm>
            <a:off x="2285984" y="0"/>
            <a:ext cx="4626682" cy="897685"/>
            <a:chOff x="2835966" y="0"/>
            <a:chExt cx="5618916" cy="897685"/>
          </a:xfrm>
        </p:grpSpPr>
        <p:pic>
          <p:nvPicPr>
            <p:cNvPr id="7" name="Picture 6" descr="IMG-20231108-WA0017.jpg"/>
            <p:cNvPicPr>
              <a:picLocks noChangeAspect="1"/>
            </p:cNvPicPr>
            <p:nvPr/>
          </p:nvPicPr>
          <p:blipFill>
            <a:blip r:embed="rId3"/>
            <a:srcRect r="53923" b="88955"/>
            <a:stretch>
              <a:fillRect/>
            </a:stretch>
          </p:blipFill>
          <p:spPr>
            <a:xfrm>
              <a:off x="2835966" y="0"/>
              <a:ext cx="4465982" cy="897685"/>
            </a:xfrm>
            <a:prstGeom prst="rect">
              <a:avLst/>
            </a:prstGeom>
          </p:spPr>
        </p:pic>
        <p:pic>
          <p:nvPicPr>
            <p:cNvPr id="8" name="Picture 7" descr="WhatsApp Image 2024-04-02 at 5.34.33 PM (1).jpeg"/>
            <p:cNvPicPr>
              <a:picLocks noChangeAspect="1"/>
            </p:cNvPicPr>
            <p:nvPr/>
          </p:nvPicPr>
          <p:blipFill>
            <a:blip r:embed="rId4" cstate="print"/>
            <a:stretch>
              <a:fillRect/>
            </a:stretch>
          </p:blipFill>
          <p:spPr>
            <a:xfrm>
              <a:off x="7653711" y="185531"/>
              <a:ext cx="801171" cy="703526"/>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428596" y="1643051"/>
            <a:ext cx="8215339" cy="16927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sz="2400" b="1" dirty="0">
                <a:latin typeface="Times New Roman" pitchFamily="18" charset="0"/>
                <a:ea typeface="Calibri" pitchFamily="34" charset="0"/>
                <a:cs typeface="Times New Roman" pitchFamily="18" charset="0"/>
              </a:rPr>
              <a:t> May - 2023</a:t>
            </a:r>
          </a:p>
          <a:p>
            <a:pPr lvl="0" algn="ctr" fontAlgn="base">
              <a:spcBef>
                <a:spcPct val="0"/>
              </a:spcBef>
              <a:spcAft>
                <a:spcPct val="0"/>
              </a:spcAft>
            </a:pPr>
            <a:endParaRPr kumimoji="0" lang="en-US" sz="2000" b="1" i="0" u="none" strike="noStrike" cap="none" normalizeH="0" baseline="0" dirty="0">
              <a:ln>
                <a:noFill/>
              </a:ln>
              <a:solidFill>
                <a:schemeClr val="tx1"/>
              </a:solidFill>
              <a:effectLst/>
              <a:latin typeface="Bahnschrift Light"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sz="2000" b="1" dirty="0">
                <a:latin typeface="Bahnschrift Light" pitchFamily="34" charset="0"/>
                <a:ea typeface="Calibri" pitchFamily="34" charset="0"/>
                <a:cs typeface="Times New Roman" pitchFamily="18" charset="0"/>
              </a:rPr>
              <a:t>2</a:t>
            </a:r>
            <a:r>
              <a:rPr kumimoji="0" lang="en-US" sz="2000" b="1" i="0" u="none" strike="noStrike" cap="none" normalizeH="0" baseline="0" dirty="0">
                <a:ln>
                  <a:noFill/>
                </a:ln>
                <a:solidFill>
                  <a:schemeClr val="tx1"/>
                </a:solidFill>
                <a:effectLst/>
                <a:latin typeface="Bahnschrift Light" pitchFamily="34" charset="0"/>
                <a:ea typeface="Calibri" pitchFamily="34" charset="0"/>
                <a:cs typeface="Times New Roman" pitchFamily="18" charset="0"/>
              </a:rPr>
              <a:t>. </a:t>
            </a:r>
            <a:r>
              <a:rPr lang="en-US" sz="2000" dirty="0">
                <a:latin typeface="Times New Roman" pitchFamily="18" charset="0"/>
                <a:ea typeface="Calibri" pitchFamily="34" charset="0"/>
                <a:cs typeface="Times New Roman" pitchFamily="18" charset="0"/>
              </a:rPr>
              <a:t>IIF</a:t>
            </a:r>
            <a:r>
              <a:rPr lang="en-US" sz="2000" b="1" dirty="0">
                <a:latin typeface="Times New Roman" pitchFamily="18" charset="0"/>
                <a:ea typeface="Calibri" pitchFamily="34" charset="0"/>
                <a:cs typeface="Times New Roman" pitchFamily="18" charset="0"/>
              </a:rPr>
              <a:t> </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NR and IIF Chandigarh Chapter conducted an awareness program on </a:t>
            </a:r>
            <a:r>
              <a:rPr kumimoji="0" lang="en-US"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Low cost Automation, how to reduce casting defects and SIDBI Schemes for MSMEs </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on 26</a:t>
            </a:r>
            <a:r>
              <a:rPr kumimoji="0" lang="en-US" sz="2000" b="0" i="0" u="none" strike="noStrike" cap="none" normalizeH="0" baseline="30000" dirty="0">
                <a:ln>
                  <a:noFill/>
                </a:ln>
                <a:solidFill>
                  <a:schemeClr val="tx1"/>
                </a:solidFill>
                <a:effectLst/>
                <a:latin typeface="Times New Roman" pitchFamily="18" charset="0"/>
                <a:ea typeface="Calibri" pitchFamily="34" charset="0"/>
                <a:cs typeface="Times New Roman" pitchFamily="18" charset="0"/>
              </a:rPr>
              <a:t>th</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May 2023 at Jalandhar.</a:t>
            </a: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3" name="Picture 2" descr="WhatsApp%20Image%202023-07-13%20at%2016"/>
          <p:cNvPicPr/>
          <p:nvPr/>
        </p:nvPicPr>
        <p:blipFill>
          <a:blip r:embed="rId2" cstate="print"/>
          <a:srcRect/>
          <a:stretch>
            <a:fillRect/>
          </a:stretch>
        </p:blipFill>
        <p:spPr bwMode="auto">
          <a:xfrm>
            <a:off x="1" y="3714752"/>
            <a:ext cx="2500297" cy="2286015"/>
          </a:xfrm>
          <a:prstGeom prst="rect">
            <a:avLst/>
          </a:prstGeom>
          <a:noFill/>
          <a:ln w="9525">
            <a:noFill/>
            <a:miter lim="800000"/>
            <a:headEnd/>
            <a:tailEnd/>
          </a:ln>
        </p:spPr>
      </p:pic>
      <p:pic>
        <p:nvPicPr>
          <p:cNvPr id="4" name="Picture 3" descr="WhatsApp%20Image%202023-07-13%20at%2016"/>
          <p:cNvPicPr/>
          <p:nvPr/>
        </p:nvPicPr>
        <p:blipFill>
          <a:blip r:embed="rId3"/>
          <a:srcRect b="22253"/>
          <a:stretch>
            <a:fillRect/>
          </a:stretch>
        </p:blipFill>
        <p:spPr bwMode="auto">
          <a:xfrm>
            <a:off x="2571736" y="3714753"/>
            <a:ext cx="4286248" cy="2286015"/>
          </a:xfrm>
          <a:prstGeom prst="rect">
            <a:avLst/>
          </a:prstGeom>
          <a:noFill/>
          <a:ln w="9525">
            <a:noFill/>
            <a:miter lim="800000"/>
            <a:headEnd/>
            <a:tailEnd/>
          </a:ln>
        </p:spPr>
      </p:pic>
      <p:pic>
        <p:nvPicPr>
          <p:cNvPr id="5" name="Picture 4" descr="WhatsApp Image 2023-08-08 at 14"/>
          <p:cNvPicPr/>
          <p:nvPr/>
        </p:nvPicPr>
        <p:blipFill>
          <a:blip r:embed="rId4"/>
          <a:srcRect r="43817"/>
          <a:stretch>
            <a:fillRect/>
          </a:stretch>
        </p:blipFill>
        <p:spPr bwMode="auto">
          <a:xfrm>
            <a:off x="6929453" y="3643314"/>
            <a:ext cx="2214547" cy="2428891"/>
          </a:xfrm>
          <a:prstGeom prst="rect">
            <a:avLst/>
          </a:prstGeom>
          <a:noFill/>
          <a:ln w="9525">
            <a:noFill/>
            <a:miter lim="800000"/>
            <a:headEnd/>
            <a:tailEnd/>
          </a:ln>
        </p:spPr>
      </p:pic>
      <p:grpSp>
        <p:nvGrpSpPr>
          <p:cNvPr id="6" name="Group 5"/>
          <p:cNvGrpSpPr/>
          <p:nvPr/>
        </p:nvGrpSpPr>
        <p:grpSpPr>
          <a:xfrm>
            <a:off x="2285984" y="0"/>
            <a:ext cx="4626682" cy="897685"/>
            <a:chOff x="2835966" y="0"/>
            <a:chExt cx="5618916" cy="897685"/>
          </a:xfrm>
        </p:grpSpPr>
        <p:pic>
          <p:nvPicPr>
            <p:cNvPr id="7" name="Picture 6" descr="IMG-20231108-WA0017.jpg"/>
            <p:cNvPicPr>
              <a:picLocks noChangeAspect="1"/>
            </p:cNvPicPr>
            <p:nvPr/>
          </p:nvPicPr>
          <p:blipFill>
            <a:blip r:embed="rId5"/>
            <a:srcRect r="53923" b="88955"/>
            <a:stretch>
              <a:fillRect/>
            </a:stretch>
          </p:blipFill>
          <p:spPr>
            <a:xfrm>
              <a:off x="2835966" y="0"/>
              <a:ext cx="4465982" cy="897685"/>
            </a:xfrm>
            <a:prstGeom prst="rect">
              <a:avLst/>
            </a:prstGeom>
          </p:spPr>
        </p:pic>
        <p:pic>
          <p:nvPicPr>
            <p:cNvPr id="8" name="Picture 7" descr="WhatsApp Image 2024-04-02 at 5.34.33 PM (1).jpeg"/>
            <p:cNvPicPr>
              <a:picLocks noChangeAspect="1"/>
            </p:cNvPicPr>
            <p:nvPr/>
          </p:nvPicPr>
          <p:blipFill>
            <a:blip r:embed="rId6" cstate="print"/>
            <a:stretch>
              <a:fillRect/>
            </a:stretch>
          </p:blipFill>
          <p:spPr>
            <a:xfrm>
              <a:off x="7653711" y="185531"/>
              <a:ext cx="801171" cy="703526"/>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85720" y="1714489"/>
            <a:ext cx="8215339" cy="1824788"/>
          </a:xfrm>
          <a:prstGeom prst="rect">
            <a:avLst/>
          </a:prstGeom>
          <a:solidFill>
            <a:srgbClr val="FFFFFF"/>
          </a:solidFill>
          <a:ln w="9525">
            <a:noFill/>
            <a:miter lim="800000"/>
            <a:headEnd/>
            <a:tailEnd/>
          </a:ln>
          <a:effectLst/>
        </p:spPr>
        <p:txBody>
          <a:bodyPr vert="horz" wrap="square" lIns="91440" tIns="152352" rIns="91440" bIns="69828"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effectLst/>
                <a:latin typeface="Times New Roman" pitchFamily="18" charset="0"/>
                <a:ea typeface="Cambria" pitchFamily="18" charset="0"/>
                <a:cs typeface="Times New Roman" pitchFamily="18" charset="0"/>
              </a:rPr>
              <a:t>December-2023</a:t>
            </a:r>
          </a:p>
          <a:p>
            <a:pPr marL="0" marR="0" lvl="0" indent="0" algn="l" defTabSz="914400" rtl="0" eaLnBrk="1" fontAlgn="base" latinLnBrk="0" hangingPunct="1">
              <a:lnSpc>
                <a:spcPct val="100000"/>
              </a:lnSpc>
              <a:spcBef>
                <a:spcPct val="0"/>
              </a:spcBef>
              <a:spcAft>
                <a:spcPct val="0"/>
              </a:spcAft>
              <a:buClrTx/>
              <a:buSzTx/>
              <a:buFontTx/>
              <a:buNone/>
              <a:tabLst/>
            </a:pPr>
            <a:endParaRPr lang="en-US" sz="2000" dirty="0">
              <a:latin typeface="Times New Roman" pitchFamily="18" charset="0"/>
              <a:ea typeface="Cambria"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ea typeface="Cambria" pitchFamily="18" charset="0"/>
                <a:cs typeface="Times New Roman" pitchFamily="18" charset="0"/>
              </a:rPr>
              <a:t>18. Chandigarh Chapter of The Institute of Indian Foundrymen conducted a technical awareness program on Modern Casting Feeding Solutions on </a:t>
            </a:r>
            <a:r>
              <a:rPr kumimoji="0" lang="en-US" sz="2000" b="0" i="0" u="none" strike="noStrike" cap="none" normalizeH="0" baseline="0" dirty="0" err="1">
                <a:ln>
                  <a:noFill/>
                </a:ln>
                <a:solidFill>
                  <a:schemeClr val="tx1"/>
                </a:solidFill>
                <a:effectLst/>
                <a:latin typeface="Times New Roman" pitchFamily="18" charset="0"/>
                <a:ea typeface="Cambria" pitchFamily="18" charset="0"/>
                <a:cs typeface="Times New Roman" pitchFamily="18" charset="0"/>
              </a:rPr>
              <a:t>Arun</a:t>
            </a:r>
            <a:r>
              <a:rPr kumimoji="0" lang="en-US" sz="2000" b="0" i="0" u="none" strike="noStrike" cap="none" normalizeH="0" baseline="0" dirty="0">
                <a:ln>
                  <a:noFill/>
                </a:ln>
                <a:solidFill>
                  <a:schemeClr val="tx1"/>
                </a:solidFill>
                <a:effectLst/>
                <a:latin typeface="Times New Roman" pitchFamily="18" charset="0"/>
                <a:ea typeface="Cambria" pitchFamily="18" charset="0"/>
                <a:cs typeface="Times New Roman" pitchFamily="18" charset="0"/>
              </a:rPr>
              <a:t> </a:t>
            </a:r>
            <a:r>
              <a:rPr kumimoji="0" lang="en-US" sz="2000" b="0" i="0" u="none" strike="noStrike" cap="none" normalizeH="0" baseline="0" dirty="0" err="1">
                <a:ln>
                  <a:noFill/>
                </a:ln>
                <a:solidFill>
                  <a:schemeClr val="tx1"/>
                </a:solidFill>
                <a:effectLst/>
                <a:latin typeface="Times New Roman" pitchFamily="18" charset="0"/>
                <a:ea typeface="Cambria" pitchFamily="18" charset="0"/>
                <a:cs typeface="Times New Roman" pitchFamily="18" charset="0"/>
              </a:rPr>
              <a:t>Sood</a:t>
            </a:r>
            <a:r>
              <a:rPr kumimoji="0" lang="en-US" sz="2000" b="0" i="0" u="none" strike="noStrike" cap="none" normalizeH="0" baseline="0" dirty="0">
                <a:ln>
                  <a:noFill/>
                </a:ln>
                <a:solidFill>
                  <a:schemeClr val="tx1"/>
                </a:solidFill>
                <a:effectLst/>
                <a:latin typeface="Times New Roman" pitchFamily="18" charset="0"/>
                <a:ea typeface="Cambria" pitchFamily="18" charset="0"/>
                <a:cs typeface="Times New Roman" pitchFamily="18" charset="0"/>
              </a:rPr>
              <a:t>, Chairman Kumar </a:t>
            </a:r>
            <a:r>
              <a:rPr kumimoji="0" lang="en-US" sz="2000" b="0" i="0" u="none" strike="noStrike" cap="none" normalizeH="0" baseline="0" dirty="0" err="1">
                <a:ln>
                  <a:noFill/>
                </a:ln>
                <a:solidFill>
                  <a:schemeClr val="tx1"/>
                </a:solidFill>
                <a:effectLst/>
                <a:latin typeface="Times New Roman" pitchFamily="18" charset="0"/>
                <a:ea typeface="Cambria" pitchFamily="18" charset="0"/>
                <a:cs typeface="Times New Roman" pitchFamily="18" charset="0"/>
              </a:rPr>
              <a:t>Autocast</a:t>
            </a:r>
            <a:r>
              <a:rPr kumimoji="0" lang="en-US" sz="2000" b="0" i="0" u="none" strike="noStrike" cap="none" normalizeH="0" baseline="0" dirty="0">
                <a:ln>
                  <a:noFill/>
                </a:ln>
                <a:solidFill>
                  <a:schemeClr val="tx1"/>
                </a:solidFill>
                <a:effectLst/>
                <a:latin typeface="Times New Roman" pitchFamily="18" charset="0"/>
                <a:ea typeface="Cambria" pitchFamily="18" charset="0"/>
                <a:cs typeface="Times New Roman" pitchFamily="18" charset="0"/>
              </a:rPr>
              <a:t> Ltd. Ludhiana was the Chief Guest</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3" name="Picture 2" descr="WhatsApp%20Image%202024-01-04%20at%2010"/>
          <p:cNvPicPr>
            <a:picLocks noChangeAspect="1" noChangeArrowheads="1"/>
          </p:cNvPicPr>
          <p:nvPr/>
        </p:nvPicPr>
        <p:blipFill>
          <a:blip r:embed="rId2"/>
          <a:srcRect l="7042" r="19014"/>
          <a:stretch>
            <a:fillRect/>
          </a:stretch>
        </p:blipFill>
        <p:spPr bwMode="auto">
          <a:xfrm>
            <a:off x="214283" y="4143380"/>
            <a:ext cx="3000396" cy="2143140"/>
          </a:xfrm>
          <a:prstGeom prst="rect">
            <a:avLst/>
          </a:prstGeom>
          <a:noFill/>
          <a:ln w="9525">
            <a:noFill/>
            <a:miter lim="800000"/>
            <a:headEnd/>
            <a:tailEnd/>
          </a:ln>
        </p:spPr>
      </p:pic>
      <p:pic>
        <p:nvPicPr>
          <p:cNvPr id="4" name="Picture 3" descr="WhatsApp%20Image%202024-01-04%20at%2010"/>
          <p:cNvPicPr>
            <a:picLocks noChangeAspect="1" noChangeArrowheads="1"/>
          </p:cNvPicPr>
          <p:nvPr/>
        </p:nvPicPr>
        <p:blipFill>
          <a:blip r:embed="rId3" cstate="print"/>
          <a:srcRect/>
          <a:stretch>
            <a:fillRect/>
          </a:stretch>
        </p:blipFill>
        <p:spPr bwMode="auto">
          <a:xfrm>
            <a:off x="3357555" y="4143381"/>
            <a:ext cx="2857520" cy="2143141"/>
          </a:xfrm>
          <a:prstGeom prst="rect">
            <a:avLst/>
          </a:prstGeom>
          <a:noFill/>
          <a:ln w="9525">
            <a:noFill/>
            <a:miter lim="800000"/>
            <a:headEnd/>
            <a:tailEnd/>
          </a:ln>
        </p:spPr>
      </p:pic>
      <p:pic>
        <p:nvPicPr>
          <p:cNvPr id="5" name="Picture 4" descr="WhatsApp%20Image%202024-01-04%20at%2010"/>
          <p:cNvPicPr>
            <a:picLocks noChangeAspect="1" noChangeArrowheads="1"/>
          </p:cNvPicPr>
          <p:nvPr/>
        </p:nvPicPr>
        <p:blipFill>
          <a:blip r:embed="rId4" cstate="print"/>
          <a:srcRect/>
          <a:stretch>
            <a:fillRect/>
          </a:stretch>
        </p:blipFill>
        <p:spPr bwMode="auto">
          <a:xfrm>
            <a:off x="6357949" y="4143380"/>
            <a:ext cx="2786051" cy="2143140"/>
          </a:xfrm>
          <a:prstGeom prst="rect">
            <a:avLst/>
          </a:prstGeom>
          <a:noFill/>
          <a:ln w="9525">
            <a:noFill/>
            <a:miter lim="800000"/>
            <a:headEnd/>
            <a:tailEnd/>
          </a:ln>
        </p:spPr>
      </p:pic>
      <p:grpSp>
        <p:nvGrpSpPr>
          <p:cNvPr id="6" name="Group 5"/>
          <p:cNvGrpSpPr/>
          <p:nvPr/>
        </p:nvGrpSpPr>
        <p:grpSpPr>
          <a:xfrm>
            <a:off x="2285984" y="0"/>
            <a:ext cx="4626682" cy="897685"/>
            <a:chOff x="2835966" y="0"/>
            <a:chExt cx="5618916" cy="897685"/>
          </a:xfrm>
        </p:grpSpPr>
        <p:pic>
          <p:nvPicPr>
            <p:cNvPr id="7" name="Picture 6" descr="IMG-20231108-WA0017.jpg"/>
            <p:cNvPicPr>
              <a:picLocks noChangeAspect="1"/>
            </p:cNvPicPr>
            <p:nvPr/>
          </p:nvPicPr>
          <p:blipFill>
            <a:blip r:embed="rId5"/>
            <a:srcRect r="53923" b="88955"/>
            <a:stretch>
              <a:fillRect/>
            </a:stretch>
          </p:blipFill>
          <p:spPr>
            <a:xfrm>
              <a:off x="2835966" y="0"/>
              <a:ext cx="4465982" cy="897685"/>
            </a:xfrm>
            <a:prstGeom prst="rect">
              <a:avLst/>
            </a:prstGeom>
          </p:spPr>
        </p:pic>
        <p:pic>
          <p:nvPicPr>
            <p:cNvPr id="8" name="Picture 7" descr="WhatsApp Image 2024-04-02 at 5.34.33 PM (1).jpeg"/>
            <p:cNvPicPr>
              <a:picLocks noChangeAspect="1"/>
            </p:cNvPicPr>
            <p:nvPr/>
          </p:nvPicPr>
          <p:blipFill>
            <a:blip r:embed="rId6" cstate="print"/>
            <a:stretch>
              <a:fillRect/>
            </a:stretch>
          </p:blipFill>
          <p:spPr>
            <a:xfrm>
              <a:off x="7653711" y="185531"/>
              <a:ext cx="801171" cy="703526"/>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00174"/>
            <a:ext cx="9144000" cy="1477328"/>
          </a:xfrm>
          <a:prstGeom prst="rect">
            <a:avLst/>
          </a:prstGeom>
        </p:spPr>
        <p:txBody>
          <a:bodyPr wrap="square">
            <a:spAutoFit/>
          </a:bodyPr>
          <a:lstStyle/>
          <a:p>
            <a:pPr algn="ctr"/>
            <a:r>
              <a:rPr lang="en-US" b="1" u="sng" dirty="0" smtClean="0">
                <a:solidFill>
                  <a:srgbClr val="002060"/>
                </a:solidFill>
              </a:rPr>
              <a:t>Medical Camp for Health Checkup </a:t>
            </a:r>
          </a:p>
          <a:p>
            <a:r>
              <a:rPr lang="en-US" dirty="0" smtClean="0"/>
              <a:t>A medical camp was </a:t>
            </a:r>
            <a:r>
              <a:rPr lang="en-US" dirty="0" err="1" smtClean="0"/>
              <a:t>organised</a:t>
            </a:r>
            <a:r>
              <a:rPr lang="en-US" dirty="0" smtClean="0"/>
              <a:t> recently by IIF-Chandigarh Chapter in association with CII Zonal Office, </a:t>
            </a:r>
            <a:r>
              <a:rPr lang="en-US" dirty="0" err="1" smtClean="0"/>
              <a:t>Jalandhar</a:t>
            </a:r>
            <a:r>
              <a:rPr lang="en-US" dirty="0" smtClean="0"/>
              <a:t> and Punjab Institute of Medical Sciences (PIMS) at JMP Industries, </a:t>
            </a:r>
            <a:r>
              <a:rPr lang="en-US" dirty="0" err="1" smtClean="0"/>
              <a:t>Jalandhar</a:t>
            </a:r>
            <a:r>
              <a:rPr lang="en-US" dirty="0" smtClean="0"/>
              <a:t> wherein health check-up of more than 200 employees of the company was done at free of cost and medicines were also distributed among them.</a:t>
            </a:r>
            <a:endParaRPr lang="en-US" dirty="0"/>
          </a:p>
        </p:txBody>
      </p:sp>
      <p:pic>
        <p:nvPicPr>
          <p:cNvPr id="3" name="Picture 2" descr="WhatsApp Image 2024-07-29 at 4.14.27 PM.jpeg"/>
          <p:cNvPicPr>
            <a:picLocks noChangeAspect="1"/>
          </p:cNvPicPr>
          <p:nvPr/>
        </p:nvPicPr>
        <p:blipFill>
          <a:blip r:embed="rId2"/>
          <a:stretch>
            <a:fillRect/>
          </a:stretch>
        </p:blipFill>
        <p:spPr>
          <a:xfrm>
            <a:off x="0" y="3214686"/>
            <a:ext cx="9144000" cy="3024554"/>
          </a:xfrm>
          <a:prstGeom prst="rect">
            <a:avLst/>
          </a:prstGeom>
        </p:spPr>
      </p:pic>
      <p:grpSp>
        <p:nvGrpSpPr>
          <p:cNvPr id="5" name="Group 4"/>
          <p:cNvGrpSpPr/>
          <p:nvPr/>
        </p:nvGrpSpPr>
        <p:grpSpPr>
          <a:xfrm>
            <a:off x="2285984" y="0"/>
            <a:ext cx="4626682" cy="897685"/>
            <a:chOff x="2835966" y="0"/>
            <a:chExt cx="5618916" cy="897685"/>
          </a:xfrm>
        </p:grpSpPr>
        <p:pic>
          <p:nvPicPr>
            <p:cNvPr id="6" name="Picture 5" descr="IMG-20231108-WA0017.jpg"/>
            <p:cNvPicPr>
              <a:picLocks noChangeAspect="1"/>
            </p:cNvPicPr>
            <p:nvPr/>
          </p:nvPicPr>
          <p:blipFill>
            <a:blip r:embed="rId3"/>
            <a:srcRect r="53923" b="88955"/>
            <a:stretch>
              <a:fillRect/>
            </a:stretch>
          </p:blipFill>
          <p:spPr>
            <a:xfrm>
              <a:off x="2835966" y="0"/>
              <a:ext cx="4465982" cy="897685"/>
            </a:xfrm>
            <a:prstGeom prst="rect">
              <a:avLst/>
            </a:prstGeom>
          </p:spPr>
        </p:pic>
        <p:pic>
          <p:nvPicPr>
            <p:cNvPr id="7" name="Picture 6" descr="WhatsApp Image 2024-04-02 at 5.34.33 PM (1).jpeg"/>
            <p:cNvPicPr>
              <a:picLocks noChangeAspect="1"/>
            </p:cNvPicPr>
            <p:nvPr/>
          </p:nvPicPr>
          <p:blipFill>
            <a:blip r:embed="rId4" cstate="print"/>
            <a:stretch>
              <a:fillRect/>
            </a:stretch>
          </p:blipFill>
          <p:spPr>
            <a:xfrm>
              <a:off x="7653711" y="185531"/>
              <a:ext cx="801171" cy="703526"/>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7" y="2428868"/>
            <a:ext cx="8429684" cy="2123658"/>
          </a:xfrm>
          <a:prstGeom prst="rect">
            <a:avLst/>
          </a:prstGeom>
        </p:spPr>
        <p:txBody>
          <a:bodyPr wrap="square">
            <a:spAutoFit/>
          </a:bodyPr>
          <a:lstStyle/>
          <a:p>
            <a:pPr algn="ctr"/>
            <a:r>
              <a:rPr lang="en-US" sz="4400" dirty="0">
                <a:solidFill>
                  <a:schemeClr val="tx2">
                    <a:lumMod val="50000"/>
                  </a:schemeClr>
                </a:solidFill>
                <a:latin typeface="Castellar" pitchFamily="18" charset="0"/>
              </a:rPr>
              <a:t>Representations to</a:t>
            </a:r>
          </a:p>
          <a:p>
            <a:pPr algn="ctr"/>
            <a:r>
              <a:rPr lang="en-US" sz="4400" dirty="0">
                <a:solidFill>
                  <a:schemeClr val="tx2">
                    <a:lumMod val="50000"/>
                  </a:schemeClr>
                </a:solidFill>
                <a:latin typeface="Castellar" pitchFamily="18" charset="0"/>
              </a:rPr>
              <a:t>Government Departments</a:t>
            </a:r>
          </a:p>
        </p:txBody>
      </p:sp>
      <p:sp>
        <p:nvSpPr>
          <p:cNvPr id="3" name="Rectangle 2"/>
          <p:cNvSpPr/>
          <p:nvPr/>
        </p:nvSpPr>
        <p:spPr>
          <a:xfrm>
            <a:off x="642911" y="1928802"/>
            <a:ext cx="8286808" cy="38576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5"/>
          <p:cNvGrpSpPr/>
          <p:nvPr/>
        </p:nvGrpSpPr>
        <p:grpSpPr>
          <a:xfrm>
            <a:off x="2285984" y="0"/>
            <a:ext cx="4626682" cy="897685"/>
            <a:chOff x="2835966" y="0"/>
            <a:chExt cx="5618916" cy="897685"/>
          </a:xfrm>
        </p:grpSpPr>
        <p:pic>
          <p:nvPicPr>
            <p:cNvPr id="6" name="Picture 5"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7" name="Picture 6"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Tree>
    <p:extLst>
      <p:ext uri="{BB962C8B-B14F-4D97-AF65-F5344CB8AC3E}">
        <p14:creationId xmlns:p14="http://schemas.microsoft.com/office/powerpoint/2010/main" xmlns="" val="1543578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28597" y="1571613"/>
            <a:ext cx="7786743" cy="1685077"/>
          </a:xfrm>
          <a:prstGeom prst="rect">
            <a:avLst/>
          </a:prstGeom>
        </p:spPr>
        <p:txBody>
          <a:bodyPr wrap="square">
            <a:spAutoFit/>
          </a:bodyPr>
          <a:lstStyle/>
          <a:p>
            <a:r>
              <a:rPr lang="en-US" sz="2000" dirty="0">
                <a:latin typeface="Times New Roman" pitchFamily="18" charset="0"/>
                <a:cs typeface="Times New Roman" pitchFamily="18" charset="0"/>
              </a:rPr>
              <a:t>1.Representation was given to Sh. </a:t>
            </a:r>
            <a:r>
              <a:rPr lang="en-US" sz="2000" dirty="0" err="1">
                <a:latin typeface="Times New Roman" pitchFamily="18" charset="0"/>
                <a:cs typeface="Times New Roman" pitchFamily="18" charset="0"/>
              </a:rPr>
              <a:t>Jyotiraditya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Scindia</a:t>
            </a:r>
            <a:r>
              <a:rPr lang="en-US" sz="2000" dirty="0">
                <a:latin typeface="Times New Roman" pitchFamily="18" charset="0"/>
                <a:cs typeface="Times New Roman" pitchFamily="18" charset="0"/>
              </a:rPr>
              <a:t>, Honorable Minister of Civil Aviation, Govt. of India by our Chairman Sh. </a:t>
            </a:r>
            <a:r>
              <a:rPr lang="en-US" sz="2000" dirty="0" err="1">
                <a:latin typeface="Times New Roman" pitchFamily="18" charset="0"/>
                <a:cs typeface="Times New Roman" pitchFamily="18" charset="0"/>
              </a:rPr>
              <a:t>Balram</a:t>
            </a:r>
            <a:r>
              <a:rPr lang="en-US" sz="2000" dirty="0">
                <a:latin typeface="Times New Roman" pitchFamily="18" charset="0"/>
                <a:cs typeface="Times New Roman" pitchFamily="18" charset="0"/>
              </a:rPr>
              <a:t> Kapoor requesting him to restart flight from Jalandhar to Delhi and return. This flight route was closed during Corona period. Mr. </a:t>
            </a:r>
            <a:r>
              <a:rPr lang="en-US" sz="2000" dirty="0" err="1">
                <a:latin typeface="Times New Roman" pitchFamily="18" charset="0"/>
                <a:cs typeface="Times New Roman" pitchFamily="18" charset="0"/>
              </a:rPr>
              <a:t>Scindia</a:t>
            </a:r>
            <a:r>
              <a:rPr lang="en-US" sz="2000" dirty="0">
                <a:latin typeface="Times New Roman" pitchFamily="18" charset="0"/>
                <a:cs typeface="Times New Roman" pitchFamily="18" charset="0"/>
              </a:rPr>
              <a:t> assured that this flight will be started at the earliest possible</a:t>
            </a:r>
          </a:p>
        </p:txBody>
      </p:sp>
      <p:sp>
        <p:nvSpPr>
          <p:cNvPr id="4" name="Rectangle 1"/>
          <p:cNvSpPr>
            <a:spLocks noChangeArrowheads="1"/>
          </p:cNvSpPr>
          <p:nvPr/>
        </p:nvSpPr>
        <p:spPr bwMode="auto">
          <a:xfrm>
            <a:off x="428596" y="3714753"/>
            <a:ext cx="7715304" cy="19082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lang="en-US" sz="2000" dirty="0">
                <a:solidFill>
                  <a:srgbClr val="000000"/>
                </a:solidFill>
                <a:latin typeface="Bahnschrift Light" pitchFamily="34" charset="0"/>
                <a:ea typeface="Verdana" pitchFamily="34" charset="0"/>
                <a:cs typeface="Verdana" pitchFamily="34" charset="0"/>
              </a:rPr>
              <a:t>2</a:t>
            </a:r>
            <a:r>
              <a:rPr lang="en-US" sz="2000" dirty="0">
                <a:solidFill>
                  <a:srgbClr val="000000"/>
                </a:solidFill>
                <a:latin typeface="Times New Roman" pitchFamily="18" charset="0"/>
                <a:ea typeface="Verdana" pitchFamily="34" charset="0"/>
                <a:cs typeface="Times New Roman" pitchFamily="18" charset="0"/>
              </a:rPr>
              <a:t>.</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Representation was handed over to Sh. </a:t>
            </a:r>
            <a:r>
              <a:rPr kumimoji="0" lang="en-US" sz="2000" b="0" i="0" u="none" strike="noStrike" cap="none" normalizeH="0" baseline="0" dirty="0" err="1">
                <a:ln>
                  <a:noFill/>
                </a:ln>
                <a:solidFill>
                  <a:srgbClr val="000000"/>
                </a:solidFill>
                <a:effectLst/>
                <a:latin typeface="Times New Roman" pitchFamily="18" charset="0"/>
                <a:ea typeface="Verdana" pitchFamily="34" charset="0"/>
                <a:cs typeface="Times New Roman" pitchFamily="18" charset="0"/>
              </a:rPr>
              <a:t>Santokh</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Singh </a:t>
            </a:r>
            <a:r>
              <a:rPr kumimoji="0" lang="en-US" sz="2000" b="0" i="0" u="none" strike="noStrike" cap="none" normalizeH="0" baseline="0" dirty="0" err="1">
                <a:ln>
                  <a:noFill/>
                </a:ln>
                <a:solidFill>
                  <a:srgbClr val="000000"/>
                </a:solidFill>
                <a:effectLst/>
                <a:latin typeface="Times New Roman" pitchFamily="18" charset="0"/>
                <a:ea typeface="Verdana" pitchFamily="34" charset="0"/>
                <a:cs typeface="Times New Roman" pitchFamily="18" charset="0"/>
              </a:rPr>
              <a:t>Chaudhary</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Member of Parliament, </a:t>
            </a:r>
            <a:r>
              <a:rPr kumimoji="0" lang="en-US" sz="2000" b="0" i="0" u="none" strike="noStrike" cap="none" normalizeH="0" baseline="0" dirty="0" err="1">
                <a:ln>
                  <a:noFill/>
                </a:ln>
                <a:solidFill>
                  <a:srgbClr val="000000"/>
                </a:solidFill>
                <a:effectLst/>
                <a:latin typeface="Times New Roman" pitchFamily="18" charset="0"/>
                <a:ea typeface="Verdana" pitchFamily="34" charset="0"/>
                <a:cs typeface="Times New Roman" pitchFamily="18" charset="0"/>
              </a:rPr>
              <a:t>Jalandhar</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Punjab requesting for</a:t>
            </a:r>
            <a:r>
              <a:rPr kumimoji="0" lang="en-US" sz="2000" b="0" i="0" u="none" strike="noStrike" cap="none" normalizeH="0" dirty="0">
                <a:ln>
                  <a:noFill/>
                </a:ln>
                <a:solidFill>
                  <a:srgbClr val="000000"/>
                </a:solidFill>
                <a:effectLst/>
                <a:latin typeface="Times New Roman" pitchFamily="18" charset="0"/>
                <a:ea typeface="Verdana" pitchFamily="34" charset="0"/>
                <a:cs typeface="Times New Roman" pitchFamily="18" charset="0"/>
              </a:rPr>
              <a:t> </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Govt.</a:t>
            </a:r>
            <a:r>
              <a:rPr kumimoji="0" lang="en-US" sz="2000" b="0" i="0" u="none" strike="noStrike" cap="none" normalizeH="0" dirty="0">
                <a:ln>
                  <a:noFill/>
                </a:ln>
                <a:solidFill>
                  <a:srgbClr val="000000"/>
                </a:solidFill>
                <a:effectLst/>
                <a:latin typeface="Times New Roman" pitchFamily="18" charset="0"/>
                <a:ea typeface="Verdana" pitchFamily="34" charset="0"/>
                <a:cs typeface="Times New Roman" pitchFamily="18" charset="0"/>
              </a:rPr>
              <a:t> of</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India intervention </a:t>
            </a:r>
            <a:r>
              <a:rPr lang="en-US" sz="2000" dirty="0">
                <a:solidFill>
                  <a:srgbClr val="000000"/>
                </a:solidFill>
                <a:latin typeface="Times New Roman" pitchFamily="18" charset="0"/>
                <a:ea typeface="Verdana" pitchFamily="34" charset="0"/>
                <a:cs typeface="Times New Roman" pitchFamily="18" charset="0"/>
              </a:rPr>
              <a:t>for </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restricting exports and reducing duties on import of Iron and Steel. The action was taken by </a:t>
            </a:r>
            <a:r>
              <a:rPr kumimoji="0" lang="en-US" sz="2000" b="0" i="0" u="none" strike="noStrike" cap="none" normalizeH="0" baseline="0" dirty="0" err="1">
                <a:ln>
                  <a:noFill/>
                </a:ln>
                <a:solidFill>
                  <a:srgbClr val="000000"/>
                </a:solidFill>
                <a:effectLst/>
                <a:latin typeface="Times New Roman" pitchFamily="18" charset="0"/>
                <a:ea typeface="Verdana" pitchFamily="34" charset="0"/>
                <a:cs typeface="Times New Roman" pitchFamily="18" charset="0"/>
              </a:rPr>
              <a:t>centeral</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govt. and export of iron and steel was restricted temporarily to give relief to domestic industry</a:t>
            </a:r>
            <a:r>
              <a:rPr kumimoji="0" lang="en-US" sz="16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a:t>
            </a:r>
            <a:endParaRPr kumimoji="0" lang="en-US" sz="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grpSp>
        <p:nvGrpSpPr>
          <p:cNvPr id="2" name="Group 5"/>
          <p:cNvGrpSpPr/>
          <p:nvPr/>
        </p:nvGrpSpPr>
        <p:grpSpPr>
          <a:xfrm>
            <a:off x="2285984" y="0"/>
            <a:ext cx="4626682" cy="897685"/>
            <a:chOff x="2835966" y="0"/>
            <a:chExt cx="5618916" cy="897685"/>
          </a:xfrm>
        </p:grpSpPr>
        <p:pic>
          <p:nvPicPr>
            <p:cNvPr id="6" name="Picture 5"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8" name="Picture 7"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571472" y="1785926"/>
            <a:ext cx="742952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3.Delegation went to meet Dr. </a:t>
            </a:r>
            <a:r>
              <a:rPr kumimoji="0" lang="en-US" sz="2000" b="0" i="0" u="none" strike="noStrike" cap="none" normalizeH="0" baseline="0" dirty="0" err="1">
                <a:ln>
                  <a:noFill/>
                </a:ln>
                <a:solidFill>
                  <a:srgbClr val="000000"/>
                </a:solidFill>
                <a:effectLst/>
                <a:latin typeface="Times New Roman" pitchFamily="18" charset="0"/>
                <a:ea typeface="Verdana" pitchFamily="34" charset="0"/>
                <a:cs typeface="Times New Roman" pitchFamily="18" charset="0"/>
              </a:rPr>
              <a:t>Sarabjit</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Singh, Principal Director Central Institute of hand tools requesting him to utilize funds received by them to buy machinery required by foundry industry. This meeting was also fruitful and Dr. </a:t>
            </a:r>
            <a:r>
              <a:rPr kumimoji="0" lang="en-US" sz="2000" b="0" i="0" u="none" strike="noStrike" cap="none" normalizeH="0" baseline="0" dirty="0" err="1">
                <a:ln>
                  <a:noFill/>
                </a:ln>
                <a:solidFill>
                  <a:srgbClr val="000000"/>
                </a:solidFill>
                <a:effectLst/>
                <a:latin typeface="Times New Roman" pitchFamily="18" charset="0"/>
                <a:ea typeface="Verdana" pitchFamily="34" charset="0"/>
                <a:cs typeface="Times New Roman" pitchFamily="18" charset="0"/>
              </a:rPr>
              <a:t>Sarabjit</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bought machinery on our recommendation.</a:t>
            </a: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 name="Rectangle 1"/>
          <p:cNvSpPr>
            <a:spLocks noChangeArrowheads="1"/>
          </p:cNvSpPr>
          <p:nvPr/>
        </p:nvSpPr>
        <p:spPr bwMode="auto">
          <a:xfrm>
            <a:off x="500035" y="3786191"/>
            <a:ext cx="7715304" cy="18774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4.In addition to this representations were given to various depts.. to help and support industry. Last year during paddy season and peal load demand delegation went to Patiala to meet Director Distribution and Director Generation PSPCL requesting them for equitable supply and load shedding in all cities of Punjab.</a:t>
            </a: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Arial" pitchFamily="34" charset="0"/>
                <a:ea typeface="Verdana" pitchFamily="34" charset="0"/>
                <a:cs typeface="Verdana" pitchFamily="34" charset="0"/>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grpSp>
        <p:nvGrpSpPr>
          <p:cNvPr id="2" name="Group 5"/>
          <p:cNvGrpSpPr/>
          <p:nvPr/>
        </p:nvGrpSpPr>
        <p:grpSpPr>
          <a:xfrm>
            <a:off x="2285984" y="0"/>
            <a:ext cx="4626682" cy="897685"/>
            <a:chOff x="2835966" y="0"/>
            <a:chExt cx="5618916" cy="897685"/>
          </a:xfrm>
        </p:grpSpPr>
        <p:pic>
          <p:nvPicPr>
            <p:cNvPr id="7" name="Picture 6"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8" name="Picture 7"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7158" y="1000108"/>
            <a:ext cx="8786842" cy="2383473"/>
          </a:xfrm>
          <a:prstGeom prst="rect">
            <a:avLst/>
          </a:prstGeom>
        </p:spPr>
        <p:txBody>
          <a:bodyPr wrap="square">
            <a:spAutoFit/>
          </a:bodyPr>
          <a:lstStyle/>
          <a:p>
            <a:pPr marL="1170305" indent="-899795" algn="ctr">
              <a:lnSpc>
                <a:spcPct val="107000"/>
              </a:lnSpc>
              <a:spcAft>
                <a:spcPts val="800"/>
              </a:spcAft>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        MEDICAL HEALTH CHECK UP AND BLOOD </a:t>
            </a:r>
            <a:r>
              <a:rPr lang="en-IN" sz="1800" b="1" kern="100" dirty="0" smtClean="0">
                <a:effectLst/>
                <a:latin typeface="Calibri" panose="020F0502020204030204" pitchFamily="34" charset="0"/>
                <a:ea typeface="Calibri" panose="020F0502020204030204" pitchFamily="34" charset="0"/>
                <a:cs typeface="Times New Roman" panose="02020603050405020304" pitchFamily="18" charset="0"/>
              </a:rPr>
              <a:t>DONATION</a:t>
            </a:r>
          </a:p>
          <a:p>
            <a:pPr marL="1170305" indent="-899795" algn="ctr">
              <a:lnSpc>
                <a:spcPct val="107000"/>
              </a:lnSpc>
              <a:spcAft>
                <a:spcPts val="800"/>
              </a:spcAft>
            </a:pPr>
            <a:r>
              <a:rPr lang="en-IN" sz="1800" b="1" kern="1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1</a:t>
            </a:r>
            <a:r>
              <a:rPr lang="en-IN" sz="1800" b="1"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 May 2024 at Jalandhar</a:t>
            </a:r>
          </a:p>
          <a:p>
            <a:pPr marL="1170305" indent="-899795">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IIF Chandigarh Chapter in partnership with Confederation of Indian Industries</a:t>
            </a:r>
          </a:p>
          <a:p>
            <a:pPr marL="1170305" indent="-899795">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(CII), Zonal Office, Jalandhar and Punjab Institute of Medical Sciences (PIMS)</a:t>
            </a:r>
          </a:p>
          <a:p>
            <a:pPr marL="1170305" indent="-899795">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organized a Medical Health Check up and Blood Donation Camp on 1st May 2024</a:t>
            </a:r>
          </a:p>
          <a:p>
            <a:pPr marL="1170305" indent="-899795">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JMP Industries, Jalandhar.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xmlns="" id="{ADF6669A-9A65-4575-1846-E77931244887}"/>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33436" r="4384" b="17242"/>
          <a:stretch/>
        </p:blipFill>
        <p:spPr bwMode="auto">
          <a:xfrm>
            <a:off x="785786" y="3429000"/>
            <a:ext cx="7416824" cy="3240360"/>
          </a:xfrm>
          <a:prstGeom prst="rect">
            <a:avLst/>
          </a:prstGeom>
          <a:ln>
            <a:noFill/>
          </a:ln>
          <a:extLst>
            <a:ext uri="{53640926-AAD7-44D8-BBD7-CCE9431645EC}">
              <a14:shadowObscured xmlns:a14="http://schemas.microsoft.com/office/drawing/2010/main" xmlns=""/>
            </a:ext>
          </a:extLst>
        </p:spPr>
      </p:pic>
      <p:grpSp>
        <p:nvGrpSpPr>
          <p:cNvPr id="6" name="Group 5"/>
          <p:cNvGrpSpPr/>
          <p:nvPr/>
        </p:nvGrpSpPr>
        <p:grpSpPr>
          <a:xfrm>
            <a:off x="2285984" y="0"/>
            <a:ext cx="4626682" cy="897685"/>
            <a:chOff x="2835966" y="0"/>
            <a:chExt cx="5618916" cy="897685"/>
          </a:xfrm>
        </p:grpSpPr>
        <p:pic>
          <p:nvPicPr>
            <p:cNvPr id="7" name="Picture 6" descr="IMG-20231108-WA0017.jpg"/>
            <p:cNvPicPr>
              <a:picLocks noChangeAspect="1"/>
            </p:cNvPicPr>
            <p:nvPr/>
          </p:nvPicPr>
          <p:blipFill>
            <a:blip r:embed="rId3"/>
            <a:srcRect r="53923" b="88955"/>
            <a:stretch>
              <a:fillRect/>
            </a:stretch>
          </p:blipFill>
          <p:spPr>
            <a:xfrm>
              <a:off x="2835966" y="0"/>
              <a:ext cx="4465982" cy="897685"/>
            </a:xfrm>
            <a:prstGeom prst="rect">
              <a:avLst/>
            </a:prstGeom>
          </p:spPr>
        </p:pic>
        <p:pic>
          <p:nvPicPr>
            <p:cNvPr id="8" name="Picture 7" descr="WhatsApp Image 2024-04-02 at 5.34.33 PM (1).jpeg"/>
            <p:cNvPicPr>
              <a:picLocks noChangeAspect="1"/>
            </p:cNvPicPr>
            <p:nvPr/>
          </p:nvPicPr>
          <p:blipFill>
            <a:blip r:embed="rId4" cstate="print"/>
            <a:stretch>
              <a:fillRect/>
            </a:stretch>
          </p:blipFill>
          <p:spPr>
            <a:xfrm>
              <a:off x="7653711" y="185531"/>
              <a:ext cx="801171" cy="703526"/>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457</Words>
  <Application>Microsoft Office PowerPoint</Application>
  <PresentationFormat>On-screen Show (4:3)</PresentationFormat>
  <Paragraphs>24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Dell</dc:creator>
  <cp:lastModifiedBy>Dell</cp:lastModifiedBy>
  <cp:revision>4</cp:revision>
  <dcterms:created xsi:type="dcterms:W3CDTF">2024-07-29T10:25:20Z</dcterms:created>
  <dcterms:modified xsi:type="dcterms:W3CDTF">2024-07-29T11:01:15Z</dcterms:modified>
</cp:coreProperties>
</file>